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6"/>
  </p:notesMasterIdLst>
  <p:sldIdLst>
    <p:sldId id="283" r:id="rId4"/>
    <p:sldId id="257" r:id="rId5"/>
    <p:sldId id="314" r:id="rId6"/>
    <p:sldId id="258" r:id="rId7"/>
    <p:sldId id="264" r:id="rId8"/>
    <p:sldId id="259" r:id="rId9"/>
    <p:sldId id="260" r:id="rId10"/>
    <p:sldId id="289" r:id="rId11"/>
    <p:sldId id="301" r:id="rId12"/>
    <p:sldId id="295" r:id="rId13"/>
    <p:sldId id="282" r:id="rId14"/>
    <p:sldId id="265" r:id="rId15"/>
  </p:sldIdLst>
  <p:sldSz cx="18288000" cy="10288588"/>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Consolas" panose="020B0609020204030204" pitchFamily="49" charset="0"/>
      <p:regular r:id="rId23"/>
      <p:bold r:id="rId24"/>
      <p:italic r:id="rId25"/>
      <p:boldItalic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21" autoAdjust="0"/>
    <p:restoredTop sz="94061" autoAdjust="0"/>
  </p:normalViewPr>
  <p:slideViewPr>
    <p:cSldViewPr snapToGrid="0">
      <p:cViewPr varScale="1">
        <p:scale>
          <a:sx n="46" d="100"/>
          <a:sy n="46" d="100"/>
        </p:scale>
        <p:origin x="66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Master" Target="slideMasters/slideMaster3.xml"/><Relationship Id="rId21" Type="http://schemas.openxmlformats.org/officeDocument/2006/relationships/font" Target="fonts/font5.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8.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font" Target="fonts/font3.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3121648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1303232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3150899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 of Package </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986971" y="2055085"/>
            <a:ext cx="16314057" cy="1300592"/>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the </a:t>
            </a:r>
            <a:r>
              <a:rPr lang="en-US" sz="2400" b="1" dirty="0">
                <a:solidFill>
                  <a:schemeClr val="tx1">
                    <a:lumMod val="65000"/>
                    <a:lumOff val="35000"/>
                  </a:schemeClr>
                </a:solidFill>
                <a:latin typeface="Arial" panose="020B0604020202020204" pitchFamily="34" charset="0"/>
                <a:cs typeface="Arial" panose="020B0604020202020204" pitchFamily="34" charset="0"/>
              </a:rPr>
              <a:t>package</a:t>
            </a:r>
            <a:r>
              <a:rPr lang="en-US" sz="2400" dirty="0">
                <a:solidFill>
                  <a:schemeClr val="tx1">
                    <a:lumMod val="65000"/>
                    <a:lumOff val="35000"/>
                  </a:schemeClr>
                </a:solidFill>
                <a:latin typeface="Arial" panose="020B0604020202020204" pitchFamily="34" charset="0"/>
                <a:cs typeface="Arial" panose="020B0604020202020204" pitchFamily="34" charset="0"/>
              </a:rPr>
              <a:t> structure, you have a project named </a:t>
            </a:r>
            <a:r>
              <a:rPr lang="en-US" sz="2400" b="1" dirty="0" err="1">
                <a:solidFill>
                  <a:schemeClr val="tx1">
                    <a:lumMod val="65000"/>
                    <a:lumOff val="35000"/>
                  </a:schemeClr>
                </a:solidFill>
                <a:latin typeface="Arial" panose="020B0604020202020204" pitchFamily="34" charset="0"/>
                <a:cs typeface="Arial" panose="020B0604020202020204" pitchFamily="34" charset="0"/>
              </a:rPr>
              <a:t>myproject</a:t>
            </a:r>
            <a:r>
              <a:rPr lang="en-US" sz="2400" dirty="0">
                <a:solidFill>
                  <a:schemeClr val="tx1">
                    <a:lumMod val="65000"/>
                    <a:lumOff val="35000"/>
                  </a:schemeClr>
                </a:solidFill>
                <a:latin typeface="Arial" panose="020B0604020202020204" pitchFamily="34" charset="0"/>
                <a:cs typeface="Arial" panose="020B0604020202020204" pitchFamily="34" charset="0"/>
              </a:rPr>
              <a:t> with two packages: </a:t>
            </a:r>
            <a:r>
              <a:rPr lang="en-US" sz="2400" b="1" dirty="0">
                <a:solidFill>
                  <a:schemeClr val="tx1">
                    <a:lumMod val="65000"/>
                    <a:lumOff val="35000"/>
                  </a:schemeClr>
                </a:solidFill>
                <a:latin typeface="Arial" panose="020B0604020202020204" pitchFamily="34" charset="0"/>
                <a:cs typeface="Arial" panose="020B0604020202020204" pitchFamily="34" charset="0"/>
              </a:rPr>
              <a:t>main</a:t>
            </a:r>
            <a:r>
              <a:rPr lang="en-US" sz="2400" dirty="0">
                <a:solidFill>
                  <a:schemeClr val="tx1">
                    <a:lumMod val="65000"/>
                    <a:lumOff val="35000"/>
                  </a:schemeClr>
                </a:solidFill>
                <a:latin typeface="Arial" panose="020B0604020202020204" pitchFamily="34" charset="0"/>
                <a:cs typeface="Arial" panose="020B0604020202020204" pitchFamily="34" charset="0"/>
              </a:rPr>
              <a:t> and </a:t>
            </a:r>
            <a:r>
              <a:rPr lang="en-US" sz="2400" b="1" dirty="0" err="1">
                <a:solidFill>
                  <a:schemeClr val="tx1">
                    <a:lumMod val="65000"/>
                    <a:lumOff val="35000"/>
                  </a:schemeClr>
                </a:solidFill>
                <a:latin typeface="Arial" panose="020B0604020202020204" pitchFamily="34" charset="0"/>
                <a:cs typeface="Arial" panose="020B0604020202020204" pitchFamily="34" charset="0"/>
              </a:rPr>
              <a:t>mypackage</a:t>
            </a:r>
            <a:r>
              <a:rPr lang="en-US" sz="2400" dirty="0">
                <a:solidFill>
                  <a:schemeClr val="tx1">
                    <a:lumMod val="65000"/>
                    <a:lumOff val="35000"/>
                  </a:schemeClr>
                </a:solidFill>
                <a:latin typeface="Arial" panose="020B0604020202020204" pitchFamily="34" charset="0"/>
                <a:cs typeface="Arial" panose="020B0604020202020204" pitchFamily="34" charset="0"/>
              </a:rPr>
              <a:t>. The </a:t>
            </a:r>
            <a:r>
              <a:rPr lang="en-US" sz="2400" b="1" dirty="0">
                <a:solidFill>
                  <a:schemeClr val="tx1">
                    <a:lumMod val="65000"/>
                    <a:lumOff val="35000"/>
                  </a:schemeClr>
                </a:solidFill>
                <a:latin typeface="Arial" panose="020B0604020202020204" pitchFamily="34" charset="0"/>
                <a:cs typeface="Arial" panose="020B0604020202020204" pitchFamily="34" charset="0"/>
              </a:rPr>
              <a:t>main</a:t>
            </a:r>
            <a:r>
              <a:rPr lang="en-US" sz="2400" dirty="0">
                <a:solidFill>
                  <a:schemeClr val="tx1">
                    <a:lumMod val="65000"/>
                    <a:lumOff val="35000"/>
                  </a:schemeClr>
                </a:solidFill>
                <a:latin typeface="Arial" panose="020B0604020202020204" pitchFamily="34" charset="0"/>
                <a:cs typeface="Arial" panose="020B0604020202020204" pitchFamily="34" charset="0"/>
              </a:rPr>
              <a:t> package is used for creating the executable program, while the </a:t>
            </a:r>
            <a:r>
              <a:rPr lang="en-US" sz="2400" b="1" dirty="0" err="1">
                <a:solidFill>
                  <a:schemeClr val="tx1">
                    <a:lumMod val="65000"/>
                    <a:lumOff val="35000"/>
                  </a:schemeClr>
                </a:solidFill>
                <a:latin typeface="Arial" panose="020B0604020202020204" pitchFamily="34" charset="0"/>
                <a:cs typeface="Arial" panose="020B0604020202020204" pitchFamily="34" charset="0"/>
              </a:rPr>
              <a:t>mypackage</a:t>
            </a:r>
            <a:r>
              <a:rPr lang="en-US" sz="2400" dirty="0">
                <a:solidFill>
                  <a:schemeClr val="tx1">
                    <a:lumMod val="65000"/>
                    <a:lumOff val="35000"/>
                  </a:schemeClr>
                </a:solidFill>
                <a:latin typeface="Arial" panose="020B0604020202020204" pitchFamily="34" charset="0"/>
                <a:cs typeface="Arial" panose="020B0604020202020204" pitchFamily="34" charset="0"/>
              </a:rPr>
              <a:t> package contains reusable code.</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4571999" y="4719482"/>
            <a:ext cx="9144002" cy="442685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lnSpc>
                <a:spcPct val="150000"/>
              </a:lnSpc>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myproject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 </a:t>
            </a:r>
            <a:r>
              <a:rPr lang="en-US" sz="2400" dirty="0" err="1">
                <a:solidFill>
                  <a:schemeClr val="tx1">
                    <a:lumMod val="65000"/>
                    <a:lumOff val="35000"/>
                  </a:schemeClr>
                </a:solidFill>
                <a:latin typeface="Consolas" panose="020B0609020204030204" pitchFamily="49" charset="0"/>
                <a:cs typeface="Arial" panose="020B0604020202020204" pitchFamily="34" charset="0"/>
              </a:rPr>
              <a:t>main.go</a:t>
            </a:r>
            <a:r>
              <a:rPr lang="en-US" sz="2400" dirty="0">
                <a:solidFill>
                  <a:schemeClr val="tx1">
                    <a:lumMod val="65000"/>
                    <a:lumOff val="35000"/>
                  </a:schemeClr>
                </a:solidFill>
                <a:latin typeface="Consolas" panose="020B0609020204030204" pitchFamily="49" charset="0"/>
                <a:cs typeface="Arial" panose="020B0604020202020204" pitchFamily="34" charset="0"/>
              </a:rPr>
              <a:t>       (main package)</a:t>
            </a:r>
          </a:p>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 </a:t>
            </a:r>
            <a:r>
              <a:rPr lang="en-US" sz="2400" dirty="0" err="1">
                <a:solidFill>
                  <a:schemeClr val="tx1">
                    <a:lumMod val="65000"/>
                    <a:lumOff val="35000"/>
                  </a:schemeClr>
                </a:solidFill>
                <a:latin typeface="Consolas" panose="020B0609020204030204" pitchFamily="49" charset="0"/>
                <a:cs typeface="Arial" panose="020B0604020202020204" pitchFamily="34" charset="0"/>
              </a:rPr>
              <a:t>mypackage</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     ├── </a:t>
            </a:r>
            <a:r>
              <a:rPr lang="en-US" sz="2400" dirty="0" err="1">
                <a:solidFill>
                  <a:schemeClr val="tx1">
                    <a:lumMod val="65000"/>
                    <a:lumOff val="35000"/>
                  </a:schemeClr>
                </a:solidFill>
                <a:latin typeface="Consolas" panose="020B0609020204030204" pitchFamily="49" charset="0"/>
                <a:cs typeface="Arial" panose="020B0604020202020204" pitchFamily="34" charset="0"/>
              </a:rPr>
              <a:t>mypackage.go</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mypackage</a:t>
            </a:r>
            <a:r>
              <a:rPr lang="en-US" sz="2400" dirty="0">
                <a:solidFill>
                  <a:schemeClr val="tx1">
                    <a:lumMod val="65000"/>
                    <a:lumOff val="35000"/>
                  </a:schemeClr>
                </a:solidFill>
                <a:latin typeface="Consolas" panose="020B0609020204030204" pitchFamily="49" charset="0"/>
                <a:cs typeface="Arial" panose="020B0604020202020204" pitchFamily="34" charset="0"/>
              </a:rPr>
              <a:t> package)</a:t>
            </a:r>
          </a:p>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 go.mod         (Go module configuration)</a:t>
            </a:r>
          </a:p>
        </p:txBody>
      </p:sp>
      <p:sp>
        <p:nvSpPr>
          <p:cNvPr id="9" name="Rectangle: Rounded Corners 8">
            <a:extLst>
              <a:ext uri="{FF2B5EF4-FFF2-40B4-BE49-F238E27FC236}">
                <a16:creationId xmlns:a16="http://schemas.microsoft.com/office/drawing/2014/main" id="{DF0C50CE-E0E3-F6B3-0F2F-07B429B56AA5}"/>
              </a:ext>
            </a:extLst>
          </p:cNvPr>
          <p:cNvSpPr/>
          <p:nvPr/>
        </p:nvSpPr>
        <p:spPr bwMode="auto">
          <a:xfrm>
            <a:off x="7841342" y="4203204"/>
            <a:ext cx="2605314" cy="50800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13269909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Create a package in Golang</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5: </a:t>
            </a:r>
          </a:p>
          <a:p>
            <a:pPr algn="ctr"/>
            <a:r>
              <a:rPr lang="en-US" sz="6000" b="1" dirty="0">
                <a:solidFill>
                  <a:schemeClr val="bg1"/>
                </a:solidFill>
                <a:latin typeface="Arial" panose="020B0604020202020204" pitchFamily="34" charset="0"/>
                <a:cs typeface="Arial" panose="020B0604020202020204" pitchFamily="34" charset="0"/>
              </a:rPr>
              <a:t>Packages and Modules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Go Modules</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I/O Operations</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1</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b="1" dirty="0">
                <a:solidFill>
                  <a:schemeClr val="bg1"/>
                </a:solidFill>
              </a:rPr>
              <a:t>1. Go Packages</a:t>
            </a:r>
            <a:endParaRPr lang="en-US" sz="2550" b="1"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Packages</a:t>
            </a:r>
          </a:p>
          <a:p>
            <a:r>
              <a:rPr lang="en-US" dirty="0"/>
              <a:t>Uses of Package in Golang</a:t>
            </a:r>
          </a:p>
          <a:p>
            <a:r>
              <a:rPr lang="en-US" dirty="0"/>
              <a:t>Structure of Package</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Understand the concept of package in Go</a:t>
            </a:r>
          </a:p>
          <a:p>
            <a:r>
              <a:rPr lang="en-US" dirty="0"/>
              <a:t>Create a structure of package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Packages</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Packages</a:t>
            </a:r>
          </a:p>
        </p:txBody>
      </p:sp>
      <p:sp>
        <p:nvSpPr>
          <p:cNvPr id="4" name="Rectangle: Rounded Corners 3"/>
          <p:cNvSpPr/>
          <p:nvPr/>
        </p:nvSpPr>
        <p:spPr bwMode="auto">
          <a:xfrm>
            <a:off x="607218" y="2424440"/>
            <a:ext cx="13152325" cy="622607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A package is a container that contains various functions to perform specific tasks.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For example, the math package includes the </a:t>
            </a:r>
            <a:r>
              <a:rPr lang="en-US" sz="2400" b="1" dirty="0">
                <a:solidFill>
                  <a:schemeClr val="tx1">
                    <a:lumMod val="65000"/>
                    <a:lumOff val="35000"/>
                  </a:schemeClr>
                </a:solidFill>
                <a:latin typeface="Arial" panose="020B0604020202020204" pitchFamily="34" charset="0"/>
                <a:cs typeface="Arial" panose="020B0604020202020204" pitchFamily="34" charset="0"/>
              </a:rPr>
              <a:t>Sqrt() </a:t>
            </a:r>
            <a:r>
              <a:rPr lang="en-US" sz="2400" dirty="0">
                <a:solidFill>
                  <a:schemeClr val="tx1">
                    <a:lumMod val="65000"/>
                    <a:lumOff val="35000"/>
                  </a:schemeClr>
                </a:solidFill>
                <a:latin typeface="Arial" panose="020B0604020202020204" pitchFamily="34" charset="0"/>
                <a:cs typeface="Arial" panose="020B0604020202020204" pitchFamily="34" charset="0"/>
              </a:rPr>
              <a:t>function to perform the square root of a number.</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While working on big projects, we have to deal with a large amount of code, and writing everything together in the same file will make our code look messy.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Instead, we can separate our code into multiple files by keeping the related code together in packages.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Packages are a fundamental organizational unit of code that helps you structure and manage your codebase.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Packages serve several important purposes, such as code encapsulation, code reuse, and maintaining clean and modular code. </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Uses of Package in Golang</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39177" y="6863115"/>
            <a:ext cx="5741604" cy="1200329"/>
          </a:xfrm>
          <a:prstGeom prst="rect">
            <a:avLst/>
          </a:prstGeom>
          <a:noFill/>
        </p:spPr>
        <p:txBody>
          <a:bodyPr wrap="square" lIns="0" rIns="0" rtlCol="0" anchor="b">
            <a:spAutoFit/>
          </a:bodyPr>
          <a:lstStyle/>
          <a:p>
            <a:r>
              <a:rPr lang="en-US" sz="2400" noProof="1">
                <a:solidFill>
                  <a:schemeClr val="accent4">
                    <a:lumMod val="75000"/>
                  </a:schemeClr>
                </a:solidFill>
                <a:latin typeface="Arial" panose="020B0604020202020204" pitchFamily="34" charset="0"/>
                <a:cs typeface="Arial" panose="020B0604020202020204" pitchFamily="34" charset="0"/>
              </a:rPr>
              <a:t>When creating libraries or frameworks, packages are used to encapsulate and distribute code to other developers.</a:t>
            </a:r>
          </a:p>
        </p:txBody>
      </p:sp>
      <p:sp>
        <p:nvSpPr>
          <p:cNvPr id="14" name="TextBox 13">
            <a:extLst>
              <a:ext uri="{FF2B5EF4-FFF2-40B4-BE49-F238E27FC236}">
                <a16:creationId xmlns:a16="http://schemas.microsoft.com/office/drawing/2014/main" id="{C26809FF-FF25-84F0-C401-7F05FCD6CC98}"/>
              </a:ext>
            </a:extLst>
          </p:cNvPr>
          <p:cNvSpPr txBox="1"/>
          <p:nvPr/>
        </p:nvSpPr>
        <p:spPr>
          <a:xfrm>
            <a:off x="1263320" y="7212275"/>
            <a:ext cx="5127019" cy="830997"/>
          </a:xfrm>
          <a:prstGeom prst="rect">
            <a:avLst/>
          </a:prstGeom>
          <a:noFill/>
        </p:spPr>
        <p:txBody>
          <a:bodyPr wrap="square" lIns="0" rIns="0" rtlCol="0" anchor="b">
            <a:spAutoFit/>
          </a:bodyPr>
          <a:lstStyle/>
          <a:p>
            <a:pPr algn="r"/>
            <a:r>
              <a:rPr lang="en-US" sz="2400" noProof="1">
                <a:solidFill>
                  <a:srgbClr val="70AD47"/>
                </a:solidFill>
                <a:latin typeface="Arial" panose="020B0604020202020204" pitchFamily="34" charset="0"/>
                <a:cs typeface="Arial" panose="020B0604020202020204" pitchFamily="34" charset="0"/>
              </a:rPr>
              <a:t>Packages can be reused in multiple projects. </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59236" y="2225144"/>
            <a:ext cx="4521735" cy="1938992"/>
          </a:xfrm>
          <a:prstGeom prst="rect">
            <a:avLst/>
          </a:prstGeom>
          <a:noFill/>
        </p:spPr>
        <p:txBody>
          <a:bodyPr wrap="square" lIns="0" rIns="0" rtlCol="0" anchor="b">
            <a:spAutoFit/>
          </a:bodyPr>
          <a:lstStyle/>
          <a:p>
            <a:r>
              <a:rPr lang="en-US" sz="2400" noProof="1">
                <a:solidFill>
                  <a:srgbClr val="8497B0"/>
                </a:solidFill>
                <a:latin typeface="Arial" panose="020B0604020202020204" pitchFamily="34" charset="0"/>
                <a:cs typeface="Arial" panose="020B0604020202020204" pitchFamily="34" charset="0"/>
              </a:rPr>
              <a:t>Code in packages is encapsulated, and you can expose only the necessary functions and data structures to the outside.</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277257" y="2631390"/>
            <a:ext cx="4972631" cy="1200329"/>
          </a:xfrm>
          <a:prstGeom prst="rect">
            <a:avLst/>
          </a:prstGeom>
          <a:noFill/>
        </p:spPr>
        <p:txBody>
          <a:bodyPr wrap="square" lIns="0" rIns="0" rtlCol="0" anchor="b">
            <a:spAutoFit/>
          </a:bodyPr>
          <a:lstStyle/>
          <a:p>
            <a:pPr algn="r"/>
            <a:r>
              <a:rPr lang="en-US" sz="2400" noProof="1">
                <a:solidFill>
                  <a:srgbClr val="ED7D31"/>
                </a:solidFill>
                <a:latin typeface="Arial" panose="020B0604020202020204" pitchFamily="34" charset="0"/>
                <a:cs typeface="Arial" panose="020B0604020202020204" pitchFamily="34" charset="0"/>
              </a:rPr>
              <a:t>Packages allow you to break down your code into smaller, manageable units.</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356806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Uses of Package in Golang (contd.)</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73139" y="6843329"/>
            <a:ext cx="5741604" cy="1200329"/>
          </a:xfrm>
          <a:prstGeom prst="rect">
            <a:avLst/>
          </a:prstGeom>
          <a:noFill/>
        </p:spPr>
        <p:txBody>
          <a:bodyPr wrap="square" lIns="0" rIns="0" rtlCol="0" anchor="b">
            <a:spAutoFit/>
          </a:bodyPr>
          <a:lstStyle/>
          <a:p>
            <a:r>
              <a:rPr lang="en-US" sz="2400" noProof="1">
                <a:solidFill>
                  <a:schemeClr val="accent4">
                    <a:lumMod val="75000"/>
                  </a:schemeClr>
                </a:solidFill>
                <a:latin typeface="Arial" panose="020B0604020202020204" pitchFamily="34" charset="0"/>
                <a:cs typeface="Arial" panose="020B0604020202020204" pitchFamily="34" charset="0"/>
              </a:rPr>
              <a:t>When working on a larger project, you can organize your codebase into multiple packages. </a:t>
            </a:r>
          </a:p>
        </p:txBody>
      </p:sp>
      <p:sp>
        <p:nvSpPr>
          <p:cNvPr id="14" name="TextBox 13">
            <a:extLst>
              <a:ext uri="{FF2B5EF4-FFF2-40B4-BE49-F238E27FC236}">
                <a16:creationId xmlns:a16="http://schemas.microsoft.com/office/drawing/2014/main" id="{C26809FF-FF25-84F0-C401-7F05FCD6CC98}"/>
              </a:ext>
            </a:extLst>
          </p:cNvPr>
          <p:cNvSpPr txBox="1"/>
          <p:nvPr/>
        </p:nvSpPr>
        <p:spPr>
          <a:xfrm>
            <a:off x="1257472" y="6970466"/>
            <a:ext cx="4972631" cy="1569660"/>
          </a:xfrm>
          <a:prstGeom prst="rect">
            <a:avLst/>
          </a:prstGeom>
          <a:noFill/>
        </p:spPr>
        <p:txBody>
          <a:bodyPr wrap="square" lIns="0" rIns="0" rtlCol="0" anchor="b">
            <a:spAutoFit/>
          </a:bodyPr>
          <a:lstStyle/>
          <a:p>
            <a:pPr algn="r"/>
            <a:r>
              <a:rPr lang="en-US" sz="2400" noProof="1">
                <a:solidFill>
                  <a:srgbClr val="70AD47"/>
                </a:solidFill>
                <a:latin typeface="Arial" panose="020B0604020202020204" pitchFamily="34" charset="0"/>
                <a:cs typeface="Arial" panose="020B0604020202020204" pitchFamily="34" charset="0"/>
              </a:rPr>
              <a:t>Go's concurrency features, like goroutines and channels, often require synchronization and coordination across packages.</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59236" y="2347588"/>
            <a:ext cx="4521735" cy="1569660"/>
          </a:xfrm>
          <a:prstGeom prst="rect">
            <a:avLst/>
          </a:prstGeom>
          <a:noFill/>
        </p:spPr>
        <p:txBody>
          <a:bodyPr wrap="square" lIns="0" rIns="0" rtlCol="0" anchor="b">
            <a:spAutoFit/>
          </a:bodyPr>
          <a:lstStyle/>
          <a:p>
            <a:r>
              <a:rPr lang="en-US" sz="2400" noProof="1">
                <a:solidFill>
                  <a:srgbClr val="8497B0"/>
                </a:solidFill>
                <a:latin typeface="Arial" panose="020B0604020202020204" pitchFamily="34" charset="0"/>
                <a:cs typeface="Arial" panose="020B0604020202020204" pitchFamily="34" charset="0"/>
              </a:rPr>
              <a:t>Packages are used to encapsulate and isolate concurrent logic, making it more manageable.</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257472" y="2487126"/>
            <a:ext cx="4972631" cy="830997"/>
          </a:xfrm>
          <a:prstGeom prst="rect">
            <a:avLst/>
          </a:prstGeom>
          <a:noFill/>
        </p:spPr>
        <p:txBody>
          <a:bodyPr wrap="square" lIns="0" rIns="0" rtlCol="0" anchor="b">
            <a:spAutoFit/>
          </a:bodyPr>
          <a:lstStyle/>
          <a:p>
            <a:pPr algn="r"/>
            <a:r>
              <a:rPr lang="en-US" sz="2400" noProof="1">
                <a:solidFill>
                  <a:srgbClr val="ED7D31"/>
                </a:solidFill>
                <a:latin typeface="Arial" panose="020B0604020202020204" pitchFamily="34" charset="0"/>
                <a:cs typeface="Arial" panose="020B0604020202020204" pitchFamily="34" charset="0"/>
              </a:rPr>
              <a:t>Packages enable you to write unit tests for your code. </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2303798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665</TotalTime>
  <Words>901</Words>
  <Application>Microsoft Office PowerPoint</Application>
  <PresentationFormat>Custom</PresentationFormat>
  <Paragraphs>59</Paragraphs>
  <Slides>12</Slides>
  <Notes>4</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12</vt:i4>
      </vt:variant>
    </vt:vector>
  </HeadingPairs>
  <TitlesOfParts>
    <vt:vector size="20" baseType="lpstr">
      <vt:lpstr>Consolas</vt:lpstr>
      <vt:lpstr>Google Sans</vt:lpstr>
      <vt:lpstr>Arial</vt:lpstr>
      <vt:lpstr>Calibri</vt:lpstr>
      <vt:lpstr>Calibri Light</vt:lpstr>
      <vt:lpstr>Office Theme</vt:lpstr>
      <vt:lpstr>Custom Design</vt:lpstr>
      <vt:lpstr>1_Custom Design</vt:lpstr>
      <vt:lpstr>PowerPoint Presentation</vt:lpstr>
      <vt:lpstr>PowerPoint Presentation</vt:lpstr>
      <vt:lpstr>PowerPoint Presentation</vt:lpstr>
      <vt:lpstr>Topics</vt:lpstr>
      <vt:lpstr>Learning Objectives</vt:lpstr>
      <vt:lpstr>Packages</vt:lpstr>
      <vt:lpstr>Introduction to Packages</vt:lpstr>
      <vt:lpstr>Uses of Package in Golang</vt:lpstr>
      <vt:lpstr>Uses of Package in Golang (contd.)</vt:lpstr>
      <vt:lpstr>Structure of Package </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Nikitha Nair</cp:lastModifiedBy>
  <cp:revision>75</cp:revision>
  <dcterms:created xsi:type="dcterms:W3CDTF">2023-08-03T08:03:00Z</dcterms:created>
  <dcterms:modified xsi:type="dcterms:W3CDTF">2023-11-02T09:28:42Z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